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4040" r:id="rId1"/>
  </p:sldMasterIdLst>
  <p:notesMasterIdLst>
    <p:notesMasterId r:id="rId10"/>
  </p:notesMasterIdLst>
  <p:sldIdLst>
    <p:sldId id="2248" r:id="rId2"/>
    <p:sldId id="6910" r:id="rId3"/>
    <p:sldId id="6904" r:id="rId4"/>
    <p:sldId id="6911" r:id="rId5"/>
    <p:sldId id="6906" r:id="rId6"/>
    <p:sldId id="6907" r:id="rId7"/>
    <p:sldId id="6909" r:id="rId8"/>
    <p:sldId id="6908" r:id="rId9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提纲" id="{61A3C44E-92D6-46EB-A1AC-09F30B6D5135}">
          <p14:sldIdLst>
            <p14:sldId id="2248"/>
            <p14:sldId id="6910"/>
            <p14:sldId id="6904"/>
            <p14:sldId id="6911"/>
            <p14:sldId id="6906"/>
            <p14:sldId id="6907"/>
            <p14:sldId id="6909"/>
            <p14:sldId id="6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尹 文波" initials="尹" lastIdx="1" clrIdx="0">
    <p:extLst>
      <p:ext uri="{19B8F6BF-5375-455C-9EA6-DF929625EA0E}">
        <p15:presenceInfo xmlns:p15="http://schemas.microsoft.com/office/powerpoint/2012/main" userId="7219ddfe7c57d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3" autoAdjust="0"/>
    <p:restoredTop sz="86871" autoAdjust="0"/>
  </p:normalViewPr>
  <p:slideViewPr>
    <p:cSldViewPr>
      <p:cViewPr varScale="1">
        <p:scale>
          <a:sx n="93" d="100"/>
          <a:sy n="93" d="100"/>
        </p:scale>
        <p:origin x="13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ED75E01-0EF1-48C2-A225-423E6166D74A}" type="datetimeFigureOut">
              <a:rPr lang="zh-CN" altLang="en-US" smtClean="0"/>
              <a:t>2024/9/20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7027C812-51A0-4146-959B-26F7A04B2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2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6763"/>
            <a:ext cx="5118100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endParaRPr lang="zh-CN" altLang="zh-CN" sz="1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6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8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25738E0-514B-4B27-865A-11992516E93C}" type="datetime4">
              <a:rPr lang="en-US" altLang="zh-CN" smtClean="0"/>
              <a:t>September 20, 2024</a:t>
            </a:fld>
            <a:endParaRPr lang="zh-CN" alt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DFEEC-E358-4914-BDD4-EE95DB6063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06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2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6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65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1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flipV="1">
            <a:off x="-103517" y="18931"/>
            <a:ext cx="9193602" cy="7445190"/>
          </a:xfrm>
          <a:prstGeom prst="rect">
            <a:avLst/>
          </a:prstGeom>
          <a:gradFill flip="none" rotWithShape="1">
            <a:gsLst>
              <a:gs pos="100000">
                <a:srgbClr val="EBF2FA">
                  <a:alpha val="50000"/>
                </a:srgbClr>
              </a:gs>
              <a:gs pos="0">
                <a:srgbClr val="F6F8FC"/>
              </a:gs>
            </a:gsLst>
            <a:lin ang="10200000" scaled="0"/>
            <a:tileRect/>
          </a:gradFill>
          <a:ln w="22225">
            <a:gradFill flip="none" rotWithShape="1">
              <a:gsLst>
                <a:gs pos="0">
                  <a:srgbClr val="AEDBFC"/>
                </a:gs>
                <a:gs pos="100000">
                  <a:srgbClr val="044170">
                    <a:alpha val="20000"/>
                  </a:srgbClr>
                </a:gs>
              </a:gsLst>
              <a:lin ang="19200000" scaled="0"/>
              <a:tileRect/>
            </a:gra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1936532" y="6734663"/>
            <a:ext cx="5822835" cy="128556"/>
            <a:chOff x="650211" y="1051965"/>
            <a:chExt cx="7649903" cy="143109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650211" y="1056340"/>
              <a:ext cx="7649903" cy="138734"/>
              <a:chOff x="647363" y="1537487"/>
              <a:chExt cx="7649903" cy="178652"/>
            </a:xfrm>
          </p:grpSpPr>
          <p:sp>
            <p:nvSpPr>
              <p:cNvPr id="20" name="任意多边形: 形状 19"/>
              <p:cNvSpPr/>
              <p:nvPr userDrawn="1"/>
            </p:nvSpPr>
            <p:spPr>
              <a:xfrm>
                <a:off x="647363" y="1537487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" name="任意多边形: 形状 20"/>
              <p:cNvSpPr/>
              <p:nvPr userDrawn="1"/>
            </p:nvSpPr>
            <p:spPr>
              <a:xfrm flipH="1">
                <a:off x="4461641" y="1538114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17" name="直接连接符 16"/>
            <p:cNvCxnSpPr/>
            <p:nvPr userDrawn="1"/>
          </p:nvCxnSpPr>
          <p:spPr>
            <a:xfrm flipV="1">
              <a:off x="2894593" y="1051965"/>
              <a:ext cx="3161138" cy="4376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79802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/>
          </p:nvCxnSpPr>
          <p:spPr>
            <a:xfrm flipV="1">
              <a:off x="601898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 userDrawn="1"/>
        </p:nvGrpSpPr>
        <p:grpSpPr>
          <a:xfrm flipH="1" flipV="1">
            <a:off x="1660583" y="0"/>
            <a:ext cx="5822835" cy="128556"/>
            <a:chOff x="650211" y="1051965"/>
            <a:chExt cx="7649903" cy="143109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650211" y="1056340"/>
              <a:ext cx="7649903" cy="138734"/>
              <a:chOff x="647363" y="1537487"/>
              <a:chExt cx="7649903" cy="178652"/>
            </a:xfrm>
          </p:grpSpPr>
          <p:sp>
            <p:nvSpPr>
              <p:cNvPr id="27" name="任意多边形: 形状 26"/>
              <p:cNvSpPr/>
              <p:nvPr userDrawn="1"/>
            </p:nvSpPr>
            <p:spPr>
              <a:xfrm>
                <a:off x="647363" y="1537487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任意多边形: 形状 27"/>
              <p:cNvSpPr/>
              <p:nvPr userDrawn="1"/>
            </p:nvSpPr>
            <p:spPr>
              <a:xfrm flipH="1">
                <a:off x="4461641" y="1538114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24" name="直接连接符 23"/>
            <p:cNvCxnSpPr/>
            <p:nvPr userDrawn="1"/>
          </p:nvCxnSpPr>
          <p:spPr>
            <a:xfrm flipV="1">
              <a:off x="2894593" y="1051965"/>
              <a:ext cx="3161138" cy="4376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79802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V="1">
              <a:off x="601898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72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3CA1-B04C-4C04-8D1E-77CF30B3E24E}" type="datetime1">
              <a:rPr lang="en-US" altLang="zh-CN" smtClean="0"/>
              <a:t>9/20/2024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59F9-3CCC-4B0B-855C-A44C06AE2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152"/>
            <a:ext cx="8233646" cy="4268337"/>
          </a:xfrm>
          <a:prstGeom prst="rect">
            <a:avLst/>
          </a:prstGeom>
        </p:spPr>
        <p:txBody>
          <a:bodyPr/>
          <a:lstStyle>
            <a:lvl1pPr marL="290513" indent="-290513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038">
              <a:lnSpc>
                <a:spcPct val="110000"/>
              </a:lnSpc>
              <a:defRPr sz="1400"/>
            </a:lvl3pPr>
            <a:lvl4pPr marL="914400" indent="-173038">
              <a:lnSpc>
                <a:spcPct val="110000"/>
              </a:lnSpc>
              <a:buFont typeface="Arial" pitchFamily="34" charset="0"/>
              <a:buChar char="–"/>
              <a:defRPr sz="1400"/>
            </a:lvl4pPr>
            <a:lvl5pPr marL="1319213" indent="-3476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1"/>
            <a:ext cx="8229600" cy="53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4"/>
            <a:ext cx="2058055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Embedded System Design Review 11-</a:t>
            </a:r>
            <a:fld id="{060BD193-E118-4B16-863C-C8C12C675E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6579165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Copyright 2017 Xilinx</a:t>
            </a:r>
          </a:p>
        </p:txBody>
      </p:sp>
    </p:spTree>
    <p:extLst>
      <p:ext uri="{BB962C8B-B14F-4D97-AF65-F5344CB8AC3E}">
        <p14:creationId xmlns:p14="http://schemas.microsoft.com/office/powerpoint/2010/main" val="329273009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74EF1F-28E2-46E1-8A56-BBE447A6674C}"/>
              </a:ext>
            </a:extLst>
          </p:cNvPr>
          <p:cNvCxnSpPr>
            <a:cxnSpLocks/>
          </p:cNvCxnSpPr>
          <p:nvPr userDrawn="1"/>
        </p:nvCxnSpPr>
        <p:spPr>
          <a:xfrm>
            <a:off x="389107" y="943580"/>
            <a:ext cx="8389133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F71D51F-85E7-49A7-95BA-ECE1AA577879}"/>
              </a:ext>
            </a:extLst>
          </p:cNvPr>
          <p:cNvGrpSpPr/>
          <p:nvPr userDrawn="1"/>
        </p:nvGrpSpPr>
        <p:grpSpPr>
          <a:xfrm rot="5400000">
            <a:off x="351949" y="29528"/>
            <a:ext cx="304800" cy="245745"/>
            <a:chOff x="0" y="440055"/>
            <a:chExt cx="407670" cy="4090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7A56ED9-A904-42F8-BD04-2131FE81539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49ABB15-E739-44FB-85B9-90545F8DF67E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1" name="标题 1">
            <a:extLst>
              <a:ext uri="{FF2B5EF4-FFF2-40B4-BE49-F238E27FC236}">
                <a16:creationId xmlns:a16="http://schemas.microsoft.com/office/drawing/2014/main" id="{1D0C0689-3F81-4B61-81A0-5E95ED7F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7" y="365126"/>
            <a:ext cx="7170798" cy="578454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defRPr sz="195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89CC42FF-8C6D-478B-94CF-16C20DB99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3653" y="6356351"/>
            <a:ext cx="29669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800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8EB2A82-A755-46F1-97B8-45AB2D5226DC}"/>
              </a:ext>
            </a:extLst>
          </p:cNvPr>
          <p:cNvCxnSpPr/>
          <p:nvPr userDrawn="1"/>
        </p:nvCxnSpPr>
        <p:spPr>
          <a:xfrm flipH="1">
            <a:off x="4354385" y="6538913"/>
            <a:ext cx="722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8F62463-3B27-4EFC-ABCE-4D02F165A9B3}"/>
              </a:ext>
            </a:extLst>
          </p:cNvPr>
          <p:cNvCxnSpPr/>
          <p:nvPr userDrawn="1"/>
        </p:nvCxnSpPr>
        <p:spPr>
          <a:xfrm flipH="1">
            <a:off x="4717403" y="6538913"/>
            <a:ext cx="722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5" r="100000">
                        <a14:foregroundMark x1="47757" y1="38095" x2="47757" y2="38095"/>
                        <a14:foregroundMark x1="49059" y1="53968" x2="49059" y2="53968"/>
                        <a14:foregroundMark x1="63386" y1="57143" x2="63386" y2="57143"/>
                        <a14:foregroundMark x1="63386" y1="67460" x2="63386" y2="67460"/>
                        <a14:foregroundMark x1="76411" y1="56746" x2="76411" y2="56746"/>
                        <a14:foregroundMark x1="78871" y1="50397" x2="78871" y2="50397"/>
                        <a14:foregroundMark x1="94211" y1="44841" x2="94211" y2="44841"/>
                        <a14:foregroundMark x1="90593" y1="41270" x2="90593" y2="41270"/>
                        <a14:foregroundMark x1="88423" y1="57937" x2="88423" y2="57937"/>
                        <a14:foregroundMark x1="92764" y1="70635" x2="92764" y2="70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948" y="240707"/>
            <a:ext cx="1397292" cy="6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94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8233647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IE"/>
              <a:t>Click to edit Master text styles</a:t>
            </a:r>
          </a:p>
          <a:p>
            <a:pPr lvl="0"/>
            <a:r>
              <a:rPr lang="en-IE"/>
              <a:t>Second level</a:t>
            </a:r>
          </a:p>
          <a:p>
            <a:pPr lvl="0"/>
            <a:r>
              <a:rPr lang="en-IE"/>
              <a:t>Third level</a:t>
            </a:r>
          </a:p>
          <a:p>
            <a:pPr lvl="0"/>
            <a:r>
              <a:rPr lang="en-IE"/>
              <a:t>Fourth level</a:t>
            </a:r>
          </a:p>
          <a:p>
            <a:pPr lvl="0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4"/>
            <a:ext cx="1134537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err="1"/>
              <a:t>SDSoC</a:t>
            </a:r>
            <a:r>
              <a:rPr lang="en-US" dirty="0"/>
              <a:t> Overview 12-</a:t>
            </a:r>
            <a:fld id="{BFCA2A5C-65D0-4F71-B4D8-734FF63F7E2F}" type="slidenum">
              <a:rPr smtClean="0"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6579165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262136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D492D-E599-4F0D-BA78-6EEA0311D34C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221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BE8C-0A4B-43CE-9430-1242DFAA7339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40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41A39-4A90-477E-8107-2FD1A1C95399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528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2624933"/>
            <a:ext cx="7772400" cy="2748283"/>
          </a:xfrm>
        </p:spPr>
        <p:txBody>
          <a:bodyPr anchor="t"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 sz="2000" b="1" cap="all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单击此处编辑母版文本样式</a:t>
            </a:r>
            <a:b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</a:b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28800"/>
            <a:ext cx="7772400" cy="996131"/>
          </a:xfrm>
        </p:spPr>
        <p:txBody>
          <a:bodyPr anchor="b"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zh-CN" altLang="en-US" sz="4000" b="1" cap="all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9EA72-D578-4F57-BEAD-86CF28FC678C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9907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 marL="182880" indent="-173038">
              <a:spcBef>
                <a:spcPts val="0"/>
              </a:spcBef>
              <a:tabLst/>
              <a:defRPr sz="2000"/>
            </a:lvl1pPr>
            <a:lvl2pPr marL="457200" indent="-228600">
              <a:tabLst/>
              <a:defRPr sz="1800"/>
            </a:lvl2pPr>
            <a:lvl3pPr marL="631825" indent="-174625">
              <a:tabLst/>
              <a:defRPr sz="1600"/>
            </a:lvl3pPr>
            <a:lvl4pPr marL="746125" indent="-114300">
              <a:tabLst/>
              <a:defRPr sz="1400"/>
            </a:lvl4pPr>
            <a:lvl5pPr marL="915988" indent="-169863"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 marL="173736" indent="-173038">
              <a:spcBef>
                <a:spcPts val="0"/>
              </a:spcBef>
              <a:tabLst/>
              <a:defRPr sz="2000"/>
            </a:lvl1pPr>
            <a:lvl2pPr marL="403225" indent="-230188">
              <a:tabLst/>
              <a:defRPr sz="1800"/>
            </a:lvl2pPr>
            <a:lvl3pPr marL="571500" indent="-168275">
              <a:tabLst/>
              <a:defRPr sz="1600"/>
            </a:lvl3pPr>
            <a:lvl4pPr marL="685800" indent="-114300">
              <a:tabLst/>
              <a:defRPr sz="1400"/>
            </a:lvl4pPr>
            <a:lvl5pPr marL="860425" indent="-174625"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143000"/>
            <a:ext cx="8458200" cy="49530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082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1529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143000"/>
            <a:ext cx="41529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61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2B2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752"/>
            <a:ext cx="822960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539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6C2F118-23C6-4D76-A422-251B03B97126}" type="datetime4">
              <a:rPr lang="en-US" altLang="zh-CN" smtClean="0"/>
              <a:t>September 20, 2024</a:t>
            </a:fld>
            <a:endParaRPr lang="en-US" altLang="zh-CN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4" r:id="rId3"/>
    <p:sldLayoutId id="2147484046" r:id="rId4"/>
    <p:sldLayoutId id="2147484043" r:id="rId5"/>
    <p:sldLayoutId id="2147484048" r:id="rId6"/>
    <p:sldLayoutId id="2147484054" r:id="rId7"/>
    <p:sldLayoutId id="2147484055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7" r:id="rId18"/>
    <p:sldLayoutId id="2147484068" r:id="rId19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1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beforewind/asic_labs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nexys-a7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:8000/nexys-a7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71800" y="1828800"/>
            <a:ext cx="6019800" cy="2209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lab2_</a:t>
            </a:r>
            <a:r>
              <a:rPr lang="zh-CN" altLang="en-US" sz="3600" dirty="0">
                <a:solidFill>
                  <a:schemeClr val="bg1"/>
                </a:solidFill>
              </a:rPr>
              <a:t>软件流程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971800" y="4267200"/>
            <a:ext cx="6019800" cy="1752600"/>
          </a:xfrm>
        </p:spPr>
        <p:txBody>
          <a:bodyPr/>
          <a:lstStyle/>
          <a:p>
            <a:r>
              <a:rPr lang="en-US" altLang="zh-CN" sz="2800" dirty="0"/>
              <a:t>2024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20</a:t>
            </a:r>
            <a:r>
              <a:rPr lang="zh-CN" altLang="en-US" sz="2800" dirty="0"/>
              <a:t>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85389925"/>
      </p:ext>
    </p:extLst>
  </p:cSld>
  <p:clrMapOvr>
    <a:masterClrMapping/>
  </p:clrMapOvr>
  <p:transition advTm="158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BB6B6-102C-489C-85F8-07A473EE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github</a:t>
            </a:r>
            <a:r>
              <a:rPr lang="zh-CN" altLang="en-US" dirty="0"/>
              <a:t>下载</a:t>
            </a:r>
            <a:r>
              <a:rPr lang="en-US" altLang="zh-CN" dirty="0"/>
              <a:t>/</a:t>
            </a:r>
            <a:r>
              <a:rPr lang="zh-CN" altLang="en-US" dirty="0"/>
              <a:t>更新实验材料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88713-F501-4B3A-B116-075287D6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git</a:t>
            </a:r>
            <a:r>
              <a:rPr lang="zh-CN" altLang="en-US" dirty="0"/>
              <a:t>工具</a:t>
            </a:r>
            <a:r>
              <a:rPr lang="en-US" altLang="zh-CN" dirty="0"/>
              <a:t>(</a:t>
            </a:r>
            <a:r>
              <a:rPr lang="zh-CN" altLang="en-US" dirty="0"/>
              <a:t>虚拟机已有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下载实验材料，拷贝到虚拟机目录</a:t>
            </a:r>
            <a:r>
              <a:rPr lang="en-US" altLang="zh-CN" dirty="0"/>
              <a:t>/home/</a:t>
            </a:r>
            <a:r>
              <a:rPr lang="en-US" altLang="zh-CN" dirty="0" err="1"/>
              <a:t>asic</a:t>
            </a:r>
            <a:r>
              <a:rPr lang="en-US" altLang="zh-CN" dirty="0"/>
              <a:t>/labs</a:t>
            </a:r>
          </a:p>
          <a:p>
            <a:pPr lvl="1"/>
            <a:r>
              <a:rPr lang="en-US" altLang="zh-CN" dirty="0"/>
              <a:t>cd /home/</a:t>
            </a:r>
            <a:r>
              <a:rPr lang="en-US" altLang="zh-CN" dirty="0" err="1"/>
              <a:t>asic</a:t>
            </a:r>
            <a:r>
              <a:rPr lang="en-US" altLang="zh-CN" dirty="0"/>
              <a:t>/labs</a:t>
            </a:r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2"/>
              </a:rPr>
              <a:t>https://github.com/beforewind/asic_labs.git</a:t>
            </a:r>
            <a:endParaRPr lang="en-US" altLang="zh-CN" dirty="0"/>
          </a:p>
          <a:p>
            <a:pPr lvl="1"/>
            <a:r>
              <a:rPr lang="en-US" altLang="zh-CN" dirty="0"/>
              <a:t>cd </a:t>
            </a:r>
            <a:r>
              <a:rPr lang="en-US" altLang="zh-CN" dirty="0" err="1"/>
              <a:t>asic_labs</a:t>
            </a:r>
            <a:r>
              <a:rPr lang="en-US" altLang="zh-CN" dirty="0"/>
              <a:t>/lab2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如果先前已经</a:t>
            </a:r>
            <a:r>
              <a:rPr lang="en-US" altLang="zh-CN" dirty="0"/>
              <a:t>clone</a:t>
            </a:r>
            <a:r>
              <a:rPr lang="zh-CN" altLang="en-US" dirty="0"/>
              <a:t>到本地，只需要更新实验材料</a:t>
            </a:r>
            <a:endParaRPr lang="en-US" altLang="zh-CN" dirty="0"/>
          </a:p>
          <a:p>
            <a:pPr lvl="1"/>
            <a:r>
              <a:rPr lang="en-US" altLang="zh-CN" dirty="0"/>
              <a:t>cd /home/</a:t>
            </a:r>
            <a:r>
              <a:rPr lang="en-US" altLang="zh-CN" dirty="0" err="1"/>
              <a:t>asic</a:t>
            </a:r>
            <a:r>
              <a:rPr lang="en-US" altLang="zh-CN" dirty="0"/>
              <a:t>/labs/</a:t>
            </a:r>
            <a:r>
              <a:rPr lang="en-US" altLang="zh-CN" dirty="0" err="1"/>
              <a:t>asic_labs</a:t>
            </a:r>
            <a:endParaRPr lang="en-US" altLang="zh-CN" dirty="0"/>
          </a:p>
          <a:p>
            <a:pPr lvl="1"/>
            <a:r>
              <a:rPr lang="en-US" altLang="zh-CN" dirty="0"/>
              <a:t>git pull</a:t>
            </a:r>
          </a:p>
          <a:p>
            <a:pPr lvl="1"/>
            <a:r>
              <a:rPr lang="en-US" altLang="zh-CN" dirty="0"/>
              <a:t>cd </a:t>
            </a:r>
            <a:r>
              <a:rPr lang="en-US" altLang="zh-CN" dirty="0" err="1"/>
              <a:t>asic_labs</a:t>
            </a:r>
            <a:r>
              <a:rPr lang="en-US" altLang="zh-CN" dirty="0"/>
              <a:t>/lab2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25953-7B95-41AA-9669-630975A044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9E6457-452F-49C6-9DF3-DF249D7F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924944"/>
            <a:ext cx="5969168" cy="20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78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CB30C-8A8A-41AE-AED8-1D992BE1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编译仿真程序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2BC50-4C5F-4575-AB32-5E2CEE80C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5379118" cy="4968552"/>
          </a:xfrm>
        </p:spPr>
        <p:txBody>
          <a:bodyPr/>
          <a:lstStyle/>
          <a:p>
            <a:r>
              <a:rPr lang="zh-CN" altLang="en-US" sz="1400" dirty="0"/>
              <a:t>生成仿真器的可执行程序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Vrvfpgasim</a:t>
            </a:r>
            <a:endParaRPr lang="en-US" altLang="zh-CN" sz="1400" dirty="0"/>
          </a:p>
          <a:p>
            <a:pPr lvl="1"/>
            <a:r>
              <a:rPr lang="en-US" altLang="zh-CN" sz="1200" dirty="0"/>
              <a:t>cd</a:t>
            </a:r>
            <a:r>
              <a:rPr lang="zh-CN" altLang="en-US" sz="1200" dirty="0"/>
              <a:t> </a:t>
            </a:r>
            <a:r>
              <a:rPr lang="en-US" altLang="zh-CN" sz="1200" dirty="0"/>
              <a:t>/home/</a:t>
            </a:r>
            <a:r>
              <a:rPr lang="en-US" altLang="zh-CN" sz="1200" dirty="0" err="1"/>
              <a:t>asic</a:t>
            </a:r>
            <a:r>
              <a:rPr lang="en-US" altLang="zh-CN" sz="1200" dirty="0"/>
              <a:t>/labs/</a:t>
            </a:r>
            <a:r>
              <a:rPr lang="en-US" altLang="zh-CN" sz="1200" dirty="0" err="1"/>
              <a:t>asic_labs</a:t>
            </a:r>
            <a:r>
              <a:rPr lang="en-US" altLang="zh-CN" sz="1200" dirty="0"/>
              <a:t>/lab2/Simulators/</a:t>
            </a:r>
            <a:r>
              <a:rPr lang="en-US" altLang="zh-CN" sz="1200" dirty="0" err="1"/>
              <a:t>verilatorSIM_ViDBo</a:t>
            </a:r>
            <a:endParaRPr lang="en-US" altLang="zh-CN" sz="1200" dirty="0"/>
          </a:p>
          <a:p>
            <a:pPr lvl="1"/>
            <a:r>
              <a:rPr lang="en-US" altLang="zh-CN" sz="1200" dirty="0"/>
              <a:t>make</a:t>
            </a:r>
            <a:endParaRPr lang="zh-CN" altLang="en-US" sz="1200" dirty="0"/>
          </a:p>
          <a:p>
            <a:pPr lvl="1"/>
            <a:endParaRPr lang="zh-CN" altLang="en-US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3F3741-284F-4528-B051-8D0D49AC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26D70EE-4551-42D5-A9DE-D0E68D0FB3ED}"/>
              </a:ext>
            </a:extLst>
          </p:cNvPr>
          <p:cNvGrpSpPr/>
          <p:nvPr/>
        </p:nvGrpSpPr>
        <p:grpSpPr>
          <a:xfrm>
            <a:off x="1197430" y="2204864"/>
            <a:ext cx="6749140" cy="3794823"/>
            <a:chOff x="1197430" y="2204864"/>
            <a:chExt cx="6749140" cy="37948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10B1ADB-20DD-4317-9CCB-46182704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7430" y="2204864"/>
              <a:ext cx="6749140" cy="379482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2C42801-3405-46B7-B9DE-BDBB73FD93D0}"/>
                </a:ext>
              </a:extLst>
            </p:cNvPr>
            <p:cNvSpPr/>
            <p:nvPr/>
          </p:nvSpPr>
          <p:spPr>
            <a:xfrm>
              <a:off x="2483768" y="4797152"/>
              <a:ext cx="792088" cy="792088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8395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E249B-D2D4-4F72-B37A-10DEB996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编译测试程序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B3E01-FE07-4669-A987-664F0E39A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3250704" cy="4968552"/>
          </a:xfrm>
        </p:spPr>
        <p:txBody>
          <a:bodyPr/>
          <a:lstStyle/>
          <a:p>
            <a:r>
              <a:rPr lang="zh-CN" altLang="en-US" sz="1400" dirty="0"/>
              <a:t>编译测试程序</a:t>
            </a:r>
            <a:endParaRPr lang="en-US" altLang="zh-CN" sz="1400" dirty="0"/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打开</a:t>
            </a:r>
            <a:r>
              <a:rPr lang="en-US" altLang="zh-CN" sz="1200" dirty="0"/>
              <a:t>Catapult Studio</a:t>
            </a:r>
            <a:r>
              <a:rPr lang="zh-CN" altLang="en-US" sz="1200" dirty="0"/>
              <a:t>，打开文件夹</a:t>
            </a:r>
            <a:r>
              <a:rPr lang="en-US" altLang="zh-CN" sz="1200" dirty="0"/>
              <a:t>examples/</a:t>
            </a:r>
            <a:r>
              <a:rPr lang="en-US" altLang="zh-CN" sz="1200" dirty="0" err="1"/>
              <a:t>LedsSwitches_C</a:t>
            </a:r>
            <a:r>
              <a:rPr lang="en-US" altLang="zh-CN" sz="1200" dirty="0"/>
              <a:t>-Lang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打开过程中询问是否配置</a:t>
            </a:r>
            <a:r>
              <a:rPr lang="en-US" altLang="zh-CN" sz="1200" dirty="0" err="1"/>
              <a:t>cmake</a:t>
            </a:r>
            <a:r>
              <a:rPr lang="zh-CN" altLang="en-US" sz="1200" dirty="0"/>
              <a:t>工程，选择“是”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设置</a:t>
            </a:r>
            <a:r>
              <a:rPr lang="en-US" altLang="zh-CN" sz="1200" dirty="0"/>
              <a:t>Platform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选择</a:t>
            </a:r>
            <a:r>
              <a:rPr lang="en-US" altLang="zh-CN" sz="1200" dirty="0"/>
              <a:t>Platform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设置编译器</a:t>
            </a:r>
            <a:r>
              <a:rPr lang="en-US" altLang="zh-CN" sz="1200" dirty="0"/>
              <a:t>kit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选择编译器</a:t>
            </a:r>
            <a:r>
              <a:rPr lang="en-US" altLang="zh-CN" sz="1200" dirty="0"/>
              <a:t>kit</a:t>
            </a:r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Build</a:t>
            </a:r>
            <a:r>
              <a:rPr lang="zh-CN" altLang="en-US" sz="1200" dirty="0"/>
              <a:t>，生成</a:t>
            </a:r>
            <a:r>
              <a:rPr lang="en-US" altLang="zh-CN" sz="1200" dirty="0"/>
              <a:t>elf</a:t>
            </a:r>
            <a:r>
              <a:rPr lang="zh-CN" altLang="en-US" sz="1200" dirty="0"/>
              <a:t>文件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A38B8B-FA77-40BC-BD4B-F0167B63C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902016-5F5A-4FCA-8D90-3B74045A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8" y="3573016"/>
            <a:ext cx="3384376" cy="3179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AA76DF-D352-42F8-AA83-E78A4B99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573016"/>
            <a:ext cx="3466728" cy="3237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E22AD6-4F24-4231-B870-E07D7F878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78343"/>
            <a:ext cx="4001591" cy="2185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582980-574E-41C7-80E5-6E716822E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549855"/>
            <a:ext cx="4352411" cy="95439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436BB393-1C22-48B5-A3EA-68B0A02B87BD}"/>
              </a:ext>
            </a:extLst>
          </p:cNvPr>
          <p:cNvSpPr/>
          <p:nvPr/>
        </p:nvSpPr>
        <p:spPr>
          <a:xfrm>
            <a:off x="7614508" y="590017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1913BFC-FAA7-47C7-A39B-8EDA1E5C8AE0}"/>
              </a:ext>
            </a:extLst>
          </p:cNvPr>
          <p:cNvSpPr/>
          <p:nvPr/>
        </p:nvSpPr>
        <p:spPr>
          <a:xfrm>
            <a:off x="7092280" y="3016463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5E76D41-C806-4E82-A329-D7259329ECB5}"/>
              </a:ext>
            </a:extLst>
          </p:cNvPr>
          <p:cNvSpPr/>
          <p:nvPr/>
        </p:nvSpPr>
        <p:spPr>
          <a:xfrm>
            <a:off x="3203848" y="6255432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2C1BF5-91FF-42AC-8D9E-EB8B25FE617A}"/>
              </a:ext>
            </a:extLst>
          </p:cNvPr>
          <p:cNvSpPr/>
          <p:nvPr/>
        </p:nvSpPr>
        <p:spPr>
          <a:xfrm>
            <a:off x="2759545" y="4293096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BA3A69-1DB9-451E-81BA-571C4AB89CE8}"/>
              </a:ext>
            </a:extLst>
          </p:cNvPr>
          <p:cNvSpPr/>
          <p:nvPr/>
        </p:nvSpPr>
        <p:spPr>
          <a:xfrm>
            <a:off x="5220072" y="3850047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AB69FE-AE34-4CA8-8160-83864BFDF485}"/>
              </a:ext>
            </a:extLst>
          </p:cNvPr>
          <p:cNvSpPr/>
          <p:nvPr/>
        </p:nvSpPr>
        <p:spPr>
          <a:xfrm>
            <a:off x="5004048" y="6165304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E5AC288-86E5-4DA9-B14C-33CEE217C75A}"/>
              </a:ext>
            </a:extLst>
          </p:cNvPr>
          <p:cNvSpPr/>
          <p:nvPr/>
        </p:nvSpPr>
        <p:spPr>
          <a:xfrm>
            <a:off x="5734472" y="6261037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6553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295D7-8442-434A-8500-1080CCA6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生成不同格式的程序文件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CA35F-705D-4FB1-A1BB-B3D5D967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400" dirty="0"/>
              <a:t>cd examples/</a:t>
            </a:r>
            <a:r>
              <a:rPr lang="en-US" altLang="zh-CN" sz="1400" dirty="0" err="1"/>
              <a:t>LedsSwitches_C</a:t>
            </a:r>
            <a:r>
              <a:rPr lang="en-US" altLang="zh-CN" sz="1400" dirty="0"/>
              <a:t>-Lang/</a:t>
            </a:r>
            <a:r>
              <a:rPr lang="en-US" altLang="zh-CN" sz="1400" dirty="0" err="1"/>
              <a:t>commandLine</a:t>
            </a:r>
            <a:endParaRPr lang="en-US" altLang="zh-CN" sz="1400" dirty="0"/>
          </a:p>
          <a:p>
            <a:r>
              <a:rPr lang="en-US" altLang="zh-CN" sz="1400" dirty="0"/>
              <a:t>make </a:t>
            </a:r>
            <a:r>
              <a:rPr lang="en-US" altLang="zh-CN" sz="1400" dirty="0" err="1"/>
              <a:t>LedsSwitches.vh</a:t>
            </a:r>
            <a:r>
              <a:rPr lang="zh-CN" altLang="en-US" sz="1400" dirty="0"/>
              <a:t>，生成用于仿真的</a:t>
            </a:r>
            <a:r>
              <a:rPr lang="en-US" altLang="zh-CN" sz="1400" dirty="0" err="1"/>
              <a:t>verilog</a:t>
            </a:r>
            <a:r>
              <a:rPr lang="zh-CN" altLang="en-US" sz="1400" dirty="0"/>
              <a:t>头文件</a:t>
            </a:r>
            <a:endParaRPr lang="en-US" altLang="zh-CN" sz="1400" dirty="0"/>
          </a:p>
          <a:p>
            <a:r>
              <a:rPr lang="en-US" altLang="zh-CN" sz="1400" dirty="0"/>
              <a:t>make </a:t>
            </a:r>
            <a:r>
              <a:rPr lang="en-US" altLang="zh-CN" sz="1400" dirty="0" err="1"/>
              <a:t>LedsSwitches.dis</a:t>
            </a:r>
            <a:r>
              <a:rPr lang="zh-CN" altLang="en-US" sz="1400" dirty="0"/>
              <a:t>，生成汇编代码</a:t>
            </a:r>
            <a:endParaRPr lang="en-US" altLang="zh-CN" sz="1400" dirty="0"/>
          </a:p>
          <a:p>
            <a:r>
              <a:rPr lang="en-US" altLang="zh-CN" sz="1400" dirty="0"/>
              <a:t>make </a:t>
            </a:r>
            <a:r>
              <a:rPr lang="en-US" altLang="zh-CN" sz="1400" dirty="0" err="1"/>
              <a:t>LedsSwitches.bin</a:t>
            </a:r>
            <a:r>
              <a:rPr lang="zh-CN" altLang="en-US" sz="1400" dirty="0"/>
              <a:t>，生成</a:t>
            </a:r>
            <a:r>
              <a:rPr lang="en-US" altLang="zh-CN" sz="1400" dirty="0"/>
              <a:t>bin</a:t>
            </a:r>
            <a:r>
              <a:rPr lang="zh-CN" altLang="en-US" sz="1400" dirty="0"/>
              <a:t>，可以用来作为仿真</a:t>
            </a:r>
            <a:r>
              <a:rPr lang="en-US" altLang="zh-CN" sz="1400" dirty="0"/>
              <a:t>memory</a:t>
            </a:r>
            <a:r>
              <a:rPr lang="zh-CN" altLang="en-US" sz="1400" dirty="0"/>
              <a:t>的初始化文件</a:t>
            </a:r>
            <a:endParaRPr lang="en-US" altLang="zh-CN" sz="14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65D385-B047-4ED3-A72C-50BF4E211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2B55E-FD18-44AC-881A-85FEF6838F86}"/>
              </a:ext>
            </a:extLst>
          </p:cNvPr>
          <p:cNvGrpSpPr/>
          <p:nvPr/>
        </p:nvGrpSpPr>
        <p:grpSpPr>
          <a:xfrm>
            <a:off x="269776" y="2852936"/>
            <a:ext cx="8604448" cy="1924913"/>
            <a:chOff x="269776" y="2852936"/>
            <a:chExt cx="8604448" cy="192491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911B4F2-2AA7-4D59-8A60-D8CC4A94A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776" y="2852936"/>
              <a:ext cx="8604448" cy="192491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76ECDD0-BDC7-4146-B4D3-6050C2A560E1}"/>
                </a:ext>
              </a:extLst>
            </p:cNvPr>
            <p:cNvSpPr/>
            <p:nvPr/>
          </p:nvSpPr>
          <p:spPr>
            <a:xfrm>
              <a:off x="5436096" y="2924944"/>
              <a:ext cx="1800200" cy="2880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C7F73-F3A5-4DAC-ACE8-2E8DDEE9EA0B}"/>
                </a:ext>
              </a:extLst>
            </p:cNvPr>
            <p:cNvSpPr/>
            <p:nvPr/>
          </p:nvSpPr>
          <p:spPr>
            <a:xfrm>
              <a:off x="5580112" y="3563364"/>
              <a:ext cx="1800200" cy="2880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795F155-0532-4C19-A065-48EB9DB8EBA9}"/>
                </a:ext>
              </a:extLst>
            </p:cNvPr>
            <p:cNvSpPr/>
            <p:nvPr/>
          </p:nvSpPr>
          <p:spPr>
            <a:xfrm>
              <a:off x="5580112" y="3840730"/>
              <a:ext cx="1800200" cy="2880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40D7C10-1332-4256-8D82-F4B6FB9029CD}"/>
                </a:ext>
              </a:extLst>
            </p:cNvPr>
            <p:cNvSpPr/>
            <p:nvPr/>
          </p:nvSpPr>
          <p:spPr>
            <a:xfrm>
              <a:off x="334444" y="4365104"/>
              <a:ext cx="3805508" cy="216024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333850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3FCC3-EDEA-4EB9-9C84-A8525265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使用虚拟开发板仿真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CE195-079F-44E5-BB2C-2C7C1BBF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开启虚拟开发板（只需要开启一次）</a:t>
            </a:r>
            <a:endParaRPr lang="en-US" altLang="zh-CN" dirty="0"/>
          </a:p>
          <a:p>
            <a:pPr lvl="1"/>
            <a:r>
              <a:rPr lang="en-US" altLang="zh-CN" dirty="0"/>
              <a:t>cd Simulators/</a:t>
            </a:r>
            <a:r>
              <a:rPr lang="en-US" altLang="zh-CN" dirty="0" err="1"/>
              <a:t>verilatorSIM_ViDBo</a:t>
            </a:r>
            <a:endParaRPr lang="en-US" altLang="zh-CN" dirty="0"/>
          </a:p>
          <a:p>
            <a:pPr lvl="1"/>
            <a:r>
              <a:rPr lang="en-GB" altLang="zh-CN" dirty="0"/>
              <a:t>python3 -m </a:t>
            </a:r>
            <a:r>
              <a:rPr lang="en-GB" altLang="zh-CN" dirty="0" err="1"/>
              <a:t>http.server</a:t>
            </a:r>
            <a:r>
              <a:rPr lang="en-GB" altLang="zh-CN" dirty="0"/>
              <a:t> --directory NexysA7board/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启动仿真（可以运行多次，不同的测试程序）</a:t>
            </a:r>
            <a:endParaRPr lang="en-GB" altLang="zh-CN" dirty="0"/>
          </a:p>
          <a:p>
            <a:pPr lvl="1"/>
            <a:r>
              <a:rPr lang="en-GB" altLang="zh-CN" dirty="0"/>
              <a:t>cd examples/</a:t>
            </a:r>
            <a:r>
              <a:rPr lang="en-GB" altLang="zh-CN" dirty="0" err="1"/>
              <a:t>LedsSwitches_C</a:t>
            </a:r>
            <a:r>
              <a:rPr lang="en-GB" altLang="zh-CN" dirty="0"/>
              <a:t>-Lang/</a:t>
            </a:r>
            <a:r>
              <a:rPr lang="en-GB" altLang="zh-CN" dirty="0" err="1"/>
              <a:t>commandLine</a:t>
            </a:r>
            <a:endParaRPr lang="en-GB" altLang="zh-CN" dirty="0"/>
          </a:p>
          <a:p>
            <a:pPr lvl="1"/>
            <a:r>
              <a:rPr lang="en-GB" altLang="zh-CN" dirty="0"/>
              <a:t>../../../Simulators/</a:t>
            </a:r>
            <a:r>
              <a:rPr lang="en-GB" altLang="zh-CN" dirty="0" err="1"/>
              <a:t>verilatorSIM_ViDBo</a:t>
            </a:r>
            <a:r>
              <a:rPr lang="en-GB" altLang="zh-CN" dirty="0"/>
              <a:t>/</a:t>
            </a:r>
            <a:r>
              <a:rPr lang="en-GB" altLang="zh-CN" dirty="0" err="1"/>
              <a:t>Vrvfpgasim</a:t>
            </a:r>
            <a:r>
              <a:rPr lang="en-GB" altLang="zh-CN" dirty="0"/>
              <a:t> +</a:t>
            </a:r>
            <a:r>
              <a:rPr lang="en-GB" altLang="zh-CN" dirty="0" err="1"/>
              <a:t>ram_init_file</a:t>
            </a:r>
            <a:r>
              <a:rPr lang="en-GB" altLang="zh-CN" dirty="0"/>
              <a:t>=</a:t>
            </a:r>
            <a:r>
              <a:rPr lang="en-GB" altLang="zh-CN" dirty="0" err="1"/>
              <a:t>LedsSwitches.vh</a:t>
            </a:r>
            <a:endParaRPr lang="en-GB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C969BE-DD3E-463B-86CA-029445950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6EE377-747E-4FD0-953C-AB904C1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5013176"/>
            <a:ext cx="8388424" cy="843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9BDA1C-AABF-45D4-829A-022FB8AE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92896"/>
            <a:ext cx="8964488" cy="4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920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695E4-2545-44E9-A9C7-33767778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en-US" altLang="zh-CN" dirty="0" err="1"/>
              <a:t>LedsSwitches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CA2A6-574B-4465-A28C-07A6740D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打开浏览器</a:t>
            </a:r>
            <a:endParaRPr lang="en-US" altLang="zh-CN" sz="1400" dirty="0"/>
          </a:p>
          <a:p>
            <a:pPr lvl="1"/>
            <a:r>
              <a:rPr lang="zh-CN" altLang="en-US" sz="1200" dirty="0"/>
              <a:t>输入：</a:t>
            </a:r>
            <a:r>
              <a:rPr lang="en-GB" altLang="zh-CN" sz="1200" u="sng" dirty="0">
                <a:hlinkClick r:id="rId3"/>
              </a:rPr>
              <a:t>http://localhost:8000/nexys-a7.html</a:t>
            </a:r>
            <a:endParaRPr lang="en-GB" altLang="zh-CN" sz="1200" u="sng" dirty="0"/>
          </a:p>
          <a:p>
            <a:pPr lvl="1"/>
            <a:r>
              <a:rPr lang="en-GB" altLang="zh-CN" sz="1200" dirty="0"/>
              <a:t>connect to board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F0914-62DB-4C7E-AAC1-EAF5B0C30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F4BB6F-F07C-4B57-B828-3338D4DAFD88}"/>
              </a:ext>
            </a:extLst>
          </p:cNvPr>
          <p:cNvGrpSpPr/>
          <p:nvPr/>
        </p:nvGrpSpPr>
        <p:grpSpPr>
          <a:xfrm>
            <a:off x="572672" y="2132856"/>
            <a:ext cx="7996148" cy="4469202"/>
            <a:chOff x="572672" y="2132856"/>
            <a:chExt cx="7996148" cy="446920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D025128-D1DF-42D8-8A53-461C1398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188" y="2132856"/>
              <a:ext cx="7974632" cy="446920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557280-43EE-4B7D-B6E4-FE8765B4F977}"/>
                </a:ext>
              </a:extLst>
            </p:cNvPr>
            <p:cNvSpPr/>
            <p:nvPr/>
          </p:nvSpPr>
          <p:spPr>
            <a:xfrm>
              <a:off x="4359484" y="4952256"/>
              <a:ext cx="1364644" cy="279716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CC02DA-949E-4BA7-8D61-223A963A132D}"/>
                </a:ext>
              </a:extLst>
            </p:cNvPr>
            <p:cNvSpPr/>
            <p:nvPr/>
          </p:nvSpPr>
          <p:spPr>
            <a:xfrm>
              <a:off x="2091855" y="5965912"/>
              <a:ext cx="6447600" cy="5594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2CDE749-099F-4B74-B514-B4BE3503D276}"/>
                </a:ext>
              </a:extLst>
            </p:cNvPr>
            <p:cNvSpPr/>
            <p:nvPr/>
          </p:nvSpPr>
          <p:spPr>
            <a:xfrm>
              <a:off x="572672" y="5234744"/>
              <a:ext cx="6447600" cy="64807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3686168-D9D9-424E-8894-3FE8B5D8FA94}"/>
              </a:ext>
            </a:extLst>
          </p:cNvPr>
          <p:cNvSpPr txBox="1"/>
          <p:nvPr/>
        </p:nvSpPr>
        <p:spPr>
          <a:xfrm>
            <a:off x="5580112" y="1228416"/>
            <a:ext cx="356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首先</a:t>
            </a:r>
            <a:r>
              <a:rPr lang="en-US" altLang="zh-CN" sz="1400" dirty="0"/>
              <a:t>connect to board</a:t>
            </a:r>
          </a:p>
          <a:p>
            <a:r>
              <a:rPr lang="zh-CN" altLang="en-US" sz="1400" dirty="0"/>
              <a:t>然后点击拨码开关，可以看到</a:t>
            </a:r>
            <a:r>
              <a:rPr lang="en-US" altLang="zh-CN" sz="1400" dirty="0"/>
              <a:t>LED</a:t>
            </a:r>
            <a:r>
              <a:rPr lang="zh-CN" altLang="en-US" sz="1400" dirty="0"/>
              <a:t>状态变化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06DD0FA-FE76-4713-B866-BF358D580AC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572000" y="1490026"/>
            <a:ext cx="1008112" cy="157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BD80DA-0323-4FAC-BFF3-7F9DA059A185}"/>
              </a:ext>
            </a:extLst>
          </p:cNvPr>
          <p:cNvCxnSpPr>
            <a:cxnSpLocks/>
          </p:cNvCxnSpPr>
          <p:nvPr/>
        </p:nvCxnSpPr>
        <p:spPr>
          <a:xfrm flipH="1">
            <a:off x="5556684" y="1751636"/>
            <a:ext cx="1103548" cy="33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7690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C105-95D9-4666-AD2F-2E12ABE0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从串口输出</a:t>
            </a:r>
            <a:r>
              <a:rPr lang="en-US" altLang="zh-CN" dirty="0"/>
              <a:t>HelloWorld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4AE8-03F6-4D9D-B3FC-3C750DD7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编译和仿真</a:t>
            </a:r>
            <a:endParaRPr lang="en-US" altLang="zh-CN" sz="1400" dirty="0"/>
          </a:p>
          <a:p>
            <a:pPr lvl="1"/>
            <a:r>
              <a:rPr lang="zh-CN" altLang="en-US" sz="1200" dirty="0"/>
              <a:t>打开</a:t>
            </a:r>
            <a:r>
              <a:rPr lang="en-US" altLang="zh-CN" sz="1200" dirty="0"/>
              <a:t>Catapult Studio</a:t>
            </a:r>
            <a:r>
              <a:rPr lang="zh-CN" altLang="en-US" sz="1200" dirty="0"/>
              <a:t>，打开目录</a:t>
            </a:r>
            <a:r>
              <a:rPr lang="en-US" altLang="zh-CN" sz="1200" dirty="0"/>
              <a:t>lab2/examples/</a:t>
            </a:r>
            <a:r>
              <a:rPr lang="en-US" altLang="zh-CN" sz="1200" dirty="0" err="1"/>
              <a:t>HelloWorld_C</a:t>
            </a:r>
            <a:r>
              <a:rPr lang="en-US" altLang="zh-CN" sz="1200" dirty="0"/>
              <a:t>-Lang</a:t>
            </a:r>
            <a:r>
              <a:rPr lang="zh-CN" altLang="en-US" sz="1200" dirty="0"/>
              <a:t>，步骤如</a:t>
            </a:r>
            <a:r>
              <a:rPr lang="en-US" altLang="zh-CN" sz="1200" b="1" dirty="0"/>
              <a:t>Page4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Page5</a:t>
            </a:r>
            <a:r>
              <a:rPr lang="zh-CN" altLang="en-US" sz="1200" dirty="0"/>
              <a:t>，生成</a:t>
            </a:r>
            <a:r>
              <a:rPr lang="en-US" altLang="zh-CN" sz="1200" dirty="0"/>
              <a:t>.elf</a:t>
            </a:r>
            <a:r>
              <a:rPr lang="zh-CN" altLang="en-US" sz="1200" dirty="0"/>
              <a:t>和</a:t>
            </a:r>
            <a:r>
              <a:rPr lang="en-US" altLang="zh-CN" sz="1200" dirty="0"/>
              <a:t>.</a:t>
            </a:r>
            <a:r>
              <a:rPr lang="en-US" altLang="zh-CN" sz="1200" dirty="0" err="1"/>
              <a:t>vh</a:t>
            </a:r>
            <a:r>
              <a:rPr lang="zh-CN" altLang="en-US" sz="1200" dirty="0"/>
              <a:t>文件</a:t>
            </a:r>
            <a:endParaRPr lang="en-US" altLang="zh-CN" sz="1200" dirty="0"/>
          </a:p>
          <a:p>
            <a:r>
              <a:rPr lang="zh-CN" altLang="en-US" sz="1400" dirty="0"/>
              <a:t>打开浏览器</a:t>
            </a:r>
            <a:endParaRPr lang="en-US" altLang="zh-CN" sz="1400" dirty="0"/>
          </a:p>
          <a:p>
            <a:pPr lvl="1"/>
            <a:r>
              <a:rPr lang="zh-CN" altLang="en-US" sz="1200" dirty="0"/>
              <a:t>输入：</a:t>
            </a:r>
            <a:r>
              <a:rPr lang="en-GB" altLang="zh-CN" sz="1200" u="sng" dirty="0">
                <a:hlinkClick r:id="rId2"/>
              </a:rPr>
              <a:t>http://localhost:8000/nexys-a7.html</a:t>
            </a:r>
            <a:endParaRPr lang="en-GB" altLang="zh-CN" sz="1200" u="sng" dirty="0"/>
          </a:p>
          <a:p>
            <a:pPr lvl="1"/>
            <a:r>
              <a:rPr lang="en-GB" altLang="zh-CN" sz="1200" dirty="0"/>
              <a:t>connect to board</a:t>
            </a:r>
            <a:endParaRPr lang="zh-CN" altLang="en-US" sz="1200" dirty="0"/>
          </a:p>
          <a:p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DA5E5-A456-4973-8945-ED4704C63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214D93-D5C1-4EB2-BA0F-2BE6DA89E9A3}"/>
              </a:ext>
            </a:extLst>
          </p:cNvPr>
          <p:cNvGrpSpPr/>
          <p:nvPr/>
        </p:nvGrpSpPr>
        <p:grpSpPr>
          <a:xfrm>
            <a:off x="395536" y="2708920"/>
            <a:ext cx="8435280" cy="3921426"/>
            <a:chOff x="467544" y="2708920"/>
            <a:chExt cx="8435280" cy="39214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88F2486-EA5C-4A03-A19C-96A2DAD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708920"/>
              <a:ext cx="8435280" cy="3921426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F3B98E1-5D88-43D3-ACCB-C9327DA2AF06}"/>
                </a:ext>
              </a:extLst>
            </p:cNvPr>
            <p:cNvGrpSpPr/>
            <p:nvPr/>
          </p:nvGrpSpPr>
          <p:grpSpPr>
            <a:xfrm>
              <a:off x="502078" y="2988010"/>
              <a:ext cx="8390401" cy="3537334"/>
              <a:chOff x="502078" y="2988010"/>
              <a:chExt cx="8390401" cy="353733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D55455A-6701-4339-8F5A-77DBE4AD6C58}"/>
                  </a:ext>
                </a:extLst>
              </p:cNvPr>
              <p:cNvSpPr/>
              <p:nvPr/>
            </p:nvSpPr>
            <p:spPr>
              <a:xfrm>
                <a:off x="4788024" y="3753036"/>
                <a:ext cx="3168352" cy="648072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7290F1F-380B-459E-B8C9-E3C002FDD116}"/>
                  </a:ext>
                </a:extLst>
              </p:cNvPr>
              <p:cNvSpPr/>
              <p:nvPr/>
            </p:nvSpPr>
            <p:spPr>
              <a:xfrm>
                <a:off x="1835696" y="6046626"/>
                <a:ext cx="7056783" cy="478718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0ADAEF-0B1A-4411-8C3D-6402AF8437AF}"/>
                  </a:ext>
                </a:extLst>
              </p:cNvPr>
              <p:cNvSpPr/>
              <p:nvPr/>
            </p:nvSpPr>
            <p:spPr>
              <a:xfrm>
                <a:off x="502078" y="2988010"/>
                <a:ext cx="5726106" cy="296974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8063046-F9EE-4C42-9A01-277991AA7E76}"/>
              </a:ext>
            </a:extLst>
          </p:cNvPr>
          <p:cNvSpPr txBox="1"/>
          <p:nvPr/>
        </p:nvSpPr>
        <p:spPr>
          <a:xfrm>
            <a:off x="7062755" y="205921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Hello world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EF7517-D196-438C-8D3A-0E75F2218A86}"/>
              </a:ext>
            </a:extLst>
          </p:cNvPr>
          <p:cNvCxnSpPr/>
          <p:nvPr/>
        </p:nvCxnSpPr>
        <p:spPr>
          <a:xfrm flipH="1">
            <a:off x="6012160" y="2482706"/>
            <a:ext cx="1368152" cy="152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89315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英文学术报告范例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97250</TotalTime>
  <Words>392</Words>
  <Application>Microsoft Office PowerPoint</Application>
  <PresentationFormat>全屏显示(4:3)</PresentationFormat>
  <Paragraphs>83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宋体</vt:lpstr>
      <vt:lpstr>Arial</vt:lpstr>
      <vt:lpstr>Arial Black</vt:lpstr>
      <vt:lpstr>Calibri</vt:lpstr>
      <vt:lpstr>Times New Roman</vt:lpstr>
      <vt:lpstr>Wingdings</vt:lpstr>
      <vt:lpstr>英文学术报告范例</vt:lpstr>
      <vt:lpstr>lab2_软件流程</vt:lpstr>
      <vt:lpstr>从github下载/更新实验材料</vt:lpstr>
      <vt:lpstr>编译仿真程序</vt:lpstr>
      <vt:lpstr>编译测试程序</vt:lpstr>
      <vt:lpstr>生成不同格式的程序文件</vt:lpstr>
      <vt:lpstr>使用虚拟开发板仿真</vt:lpstr>
      <vt:lpstr>运行LedsSwitches</vt:lpstr>
      <vt:lpstr>从串口输出HelloWorld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</dc:title>
  <dc:creator>Administrator</dc:creator>
  <cp:lastModifiedBy>Administrator</cp:lastModifiedBy>
  <cp:revision>9492</cp:revision>
  <cp:lastPrinted>2024-09-13T14:20:38Z</cp:lastPrinted>
  <dcterms:created xsi:type="dcterms:W3CDTF">2014-09-16T00:06:32Z</dcterms:created>
  <dcterms:modified xsi:type="dcterms:W3CDTF">2024-09-20T06:35:38Z</dcterms:modified>
</cp:coreProperties>
</file>